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71" r:id="rId12"/>
    <p:sldId id="267" r:id="rId13"/>
    <p:sldId id="268" r:id="rId14"/>
    <p:sldId id="272" r:id="rId15"/>
    <p:sldId id="275" r:id="rId16"/>
    <p:sldId id="274" r:id="rId17"/>
    <p:sldId id="276" r:id="rId18"/>
    <p:sldId id="277" r:id="rId19"/>
    <p:sldId id="278" r:id="rId20"/>
    <p:sldId id="279" r:id="rId21"/>
    <p:sldId id="280" r:id="rId22"/>
    <p:sldId id="281" r:id="rId23"/>
    <p:sldId id="282" r:id="rId24"/>
    <p:sldId id="283" r:id="rId25"/>
    <p:sldId id="284" r:id="rId26"/>
    <p:sldId id="285" r:id="rId27"/>
    <p:sldId id="28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73" d="100"/>
          <a:sy n="73" d="100"/>
        </p:scale>
        <p:origin x="90" y="3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EE95E9-6935-4B9E-84B7-1D6F620C670E}"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425886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E95E9-6935-4B9E-84B7-1D6F620C670E}"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31444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E95E9-6935-4B9E-84B7-1D6F620C670E}"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309880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E95E9-6935-4B9E-84B7-1D6F620C670E}"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256385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EE95E9-6935-4B9E-84B7-1D6F620C670E}"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2616048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EE95E9-6935-4B9E-84B7-1D6F620C670E}"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3183633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EE95E9-6935-4B9E-84B7-1D6F620C670E}" type="datetimeFigureOut">
              <a:rPr lang="en-US" smtClean="0"/>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244304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EE95E9-6935-4B9E-84B7-1D6F620C670E}" type="datetimeFigureOut">
              <a:rPr lang="en-US" smtClean="0"/>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230643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E95E9-6935-4B9E-84B7-1D6F620C670E}" type="datetimeFigureOut">
              <a:rPr lang="en-US" smtClean="0"/>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61190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EE95E9-6935-4B9E-84B7-1D6F620C670E}"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59071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EE95E9-6935-4B9E-84B7-1D6F620C670E}"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E519E-DC33-49E6-A2D7-AD7EC3B35DA7}" type="slidenum">
              <a:rPr lang="en-US" smtClean="0"/>
              <a:t>‹#›</a:t>
            </a:fld>
            <a:endParaRPr lang="en-US"/>
          </a:p>
        </p:txBody>
      </p:sp>
    </p:spTree>
    <p:extLst>
      <p:ext uri="{BB962C8B-B14F-4D97-AF65-F5344CB8AC3E}">
        <p14:creationId xmlns:p14="http://schemas.microsoft.com/office/powerpoint/2010/main" val="5468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E95E9-6935-4B9E-84B7-1D6F620C670E}" type="datetimeFigureOut">
              <a:rPr lang="en-US" smtClean="0"/>
              <a:t>4/24/2018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E519E-DC33-49E6-A2D7-AD7EC3B35DA7}" type="slidenum">
              <a:rPr lang="en-US" smtClean="0"/>
              <a:t>‹#›</a:t>
            </a:fld>
            <a:endParaRPr lang="en-US"/>
          </a:p>
        </p:txBody>
      </p:sp>
    </p:spTree>
    <p:extLst>
      <p:ext uri="{BB962C8B-B14F-4D97-AF65-F5344CB8AC3E}">
        <p14:creationId xmlns:p14="http://schemas.microsoft.com/office/powerpoint/2010/main" val="899490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dscallings.com/"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LDS Callings</a:t>
            </a:r>
            <a:endParaRPr lang="en-US" dirty="0"/>
          </a:p>
        </p:txBody>
      </p:sp>
      <p:sp>
        <p:nvSpPr>
          <p:cNvPr id="5" name="TextBox 4"/>
          <p:cNvSpPr txBox="1"/>
          <p:nvPr/>
        </p:nvSpPr>
        <p:spPr>
          <a:xfrm>
            <a:off x="649995" y="1916935"/>
            <a:ext cx="11204154" cy="646331"/>
          </a:xfrm>
          <a:prstGeom prst="rect">
            <a:avLst/>
          </a:prstGeom>
          <a:noFill/>
        </p:spPr>
        <p:txBody>
          <a:bodyPr wrap="square" rtlCol="0">
            <a:spAutoFit/>
          </a:bodyPr>
          <a:lstStyle/>
          <a:p>
            <a:pPr marL="342900" indent="-342900">
              <a:buFont typeface="+mj-lt"/>
              <a:buAutoNum type="arabicPeriod"/>
            </a:pPr>
            <a:r>
              <a:rPr lang="en-US" dirty="0" smtClean="0"/>
              <a:t>Go to </a:t>
            </a:r>
            <a:r>
              <a:rPr lang="en-US" dirty="0" smtClean="0">
                <a:hlinkClick r:id="rId2"/>
              </a:rPr>
              <a:t>HTTPS://www.ldscallings.com</a:t>
            </a:r>
            <a:endParaRPr lang="en-US" dirty="0" smtClean="0"/>
          </a:p>
          <a:p>
            <a:pPr marL="342900" indent="-342900">
              <a:buFont typeface="+mj-lt"/>
              <a:buAutoNum type="arabicPeriod"/>
            </a:pPr>
            <a:r>
              <a:rPr lang="en-US" dirty="0" smtClean="0"/>
              <a:t>Click on “Create your Account Now”</a:t>
            </a:r>
            <a:endParaRPr lang="en-US" dirty="0"/>
          </a:p>
        </p:txBody>
      </p:sp>
      <p:pic>
        <p:nvPicPr>
          <p:cNvPr id="6" name="Picture 5"/>
          <p:cNvPicPr>
            <a:picLocks noChangeAspect="1"/>
          </p:cNvPicPr>
          <p:nvPr/>
        </p:nvPicPr>
        <p:blipFill>
          <a:blip r:embed="rId3"/>
          <a:stretch>
            <a:fillRect/>
          </a:stretch>
        </p:blipFill>
        <p:spPr>
          <a:xfrm>
            <a:off x="649995" y="2962791"/>
            <a:ext cx="10220325" cy="2276475"/>
          </a:xfrm>
          <a:prstGeom prst="rect">
            <a:avLst/>
          </a:prstGeom>
        </p:spPr>
      </p:pic>
      <p:sp>
        <p:nvSpPr>
          <p:cNvPr id="7" name="Oval 6"/>
          <p:cNvSpPr/>
          <p:nvPr/>
        </p:nvSpPr>
        <p:spPr>
          <a:xfrm>
            <a:off x="506776" y="4390967"/>
            <a:ext cx="3249976" cy="6657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315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Calling Form</a:t>
            </a:r>
            <a:endParaRPr lang="en-US" dirty="0"/>
          </a:p>
        </p:txBody>
      </p:sp>
      <p:sp>
        <p:nvSpPr>
          <p:cNvPr id="3" name="TextBox 2"/>
          <p:cNvSpPr txBox="1"/>
          <p:nvPr/>
        </p:nvSpPr>
        <p:spPr>
          <a:xfrm>
            <a:off x="649995" y="1916935"/>
            <a:ext cx="11204154" cy="923330"/>
          </a:xfrm>
          <a:prstGeom prst="rect">
            <a:avLst/>
          </a:prstGeom>
          <a:noFill/>
        </p:spPr>
        <p:txBody>
          <a:bodyPr wrap="square" rtlCol="0">
            <a:spAutoFit/>
          </a:bodyPr>
          <a:lstStyle/>
          <a:p>
            <a:pPr marL="342900" indent="-342900">
              <a:buFont typeface="+mj-lt"/>
              <a:buAutoNum type="arabicPeriod"/>
            </a:pPr>
            <a:r>
              <a:rPr lang="en-US" dirty="0" smtClean="0"/>
              <a:t>On the Calling/Release Request select the organization the calling is for (Relief Society, EQ etc…) if this is to release someone from a calling select Release from the drop down menu under</a:t>
            </a:r>
          </a:p>
          <a:p>
            <a:pPr marL="342900" indent="-342900">
              <a:buFont typeface="+mj-lt"/>
              <a:buAutoNum type="arabicPeriod"/>
            </a:pPr>
            <a:r>
              <a:rPr lang="en-US" dirty="0" smtClean="0"/>
              <a:t>Fill in the rest of the information and submit the form. </a:t>
            </a:r>
          </a:p>
        </p:txBody>
      </p:sp>
      <p:grpSp>
        <p:nvGrpSpPr>
          <p:cNvPr id="10" name="Group 9"/>
          <p:cNvGrpSpPr/>
          <p:nvPr/>
        </p:nvGrpSpPr>
        <p:grpSpPr>
          <a:xfrm>
            <a:off x="7840109" y="2254727"/>
            <a:ext cx="1952625" cy="2272345"/>
            <a:chOff x="3499462" y="2812457"/>
            <a:chExt cx="1952625" cy="2272345"/>
          </a:xfrm>
        </p:grpSpPr>
        <p:pic>
          <p:nvPicPr>
            <p:cNvPr id="8" name="Picture 7"/>
            <p:cNvPicPr>
              <a:picLocks noChangeAspect="1"/>
            </p:cNvPicPr>
            <p:nvPr/>
          </p:nvPicPr>
          <p:blipFill>
            <a:blip r:embed="rId2"/>
            <a:stretch>
              <a:fillRect/>
            </a:stretch>
          </p:blipFill>
          <p:spPr>
            <a:xfrm>
              <a:off x="4404337" y="2922627"/>
              <a:ext cx="1047750" cy="2162175"/>
            </a:xfrm>
            <a:prstGeom prst="rect">
              <a:avLst/>
            </a:prstGeom>
          </p:spPr>
        </p:pic>
        <p:pic>
          <p:nvPicPr>
            <p:cNvPr id="9" name="Picture 8"/>
            <p:cNvPicPr>
              <a:picLocks noChangeAspect="1"/>
            </p:cNvPicPr>
            <p:nvPr/>
          </p:nvPicPr>
          <p:blipFill>
            <a:blip r:embed="rId3"/>
            <a:stretch>
              <a:fillRect/>
            </a:stretch>
          </p:blipFill>
          <p:spPr>
            <a:xfrm>
              <a:off x="3499462" y="2812457"/>
              <a:ext cx="904875" cy="304800"/>
            </a:xfrm>
            <a:prstGeom prst="rect">
              <a:avLst/>
            </a:prstGeom>
          </p:spPr>
        </p:pic>
      </p:grpSp>
      <p:pic>
        <p:nvPicPr>
          <p:cNvPr id="11" name="Picture 10"/>
          <p:cNvPicPr>
            <a:picLocks noChangeAspect="1"/>
          </p:cNvPicPr>
          <p:nvPr/>
        </p:nvPicPr>
        <p:blipFill>
          <a:blip r:embed="rId4"/>
          <a:stretch>
            <a:fillRect/>
          </a:stretch>
        </p:blipFill>
        <p:spPr>
          <a:xfrm>
            <a:off x="539827" y="2999550"/>
            <a:ext cx="6830457" cy="2188989"/>
          </a:xfrm>
          <a:prstGeom prst="rect">
            <a:avLst/>
          </a:prstGeom>
        </p:spPr>
      </p:pic>
    </p:spTree>
    <p:extLst>
      <p:ext uri="{BB962C8B-B14F-4D97-AF65-F5344CB8AC3E}">
        <p14:creationId xmlns:p14="http://schemas.microsoft.com/office/powerpoint/2010/main" val="323350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Calling Form</a:t>
            </a:r>
            <a:endParaRPr lang="en-US" dirty="0"/>
          </a:p>
        </p:txBody>
      </p:sp>
      <p:sp>
        <p:nvSpPr>
          <p:cNvPr id="3" name="TextBox 2"/>
          <p:cNvSpPr txBox="1"/>
          <p:nvPr/>
        </p:nvSpPr>
        <p:spPr>
          <a:xfrm>
            <a:off x="649995" y="1916935"/>
            <a:ext cx="11204154" cy="369332"/>
          </a:xfrm>
          <a:prstGeom prst="rect">
            <a:avLst/>
          </a:prstGeom>
          <a:noFill/>
        </p:spPr>
        <p:txBody>
          <a:bodyPr wrap="square" rtlCol="0">
            <a:spAutoFit/>
          </a:bodyPr>
          <a:lstStyle/>
          <a:p>
            <a:pPr marL="342900" indent="-342900">
              <a:buFont typeface="+mj-lt"/>
              <a:buAutoNum type="arabicPeriod" startAt="3"/>
            </a:pPr>
            <a:r>
              <a:rPr lang="en-US" dirty="0" smtClean="0"/>
              <a:t>After the request is submitted an email will be sent to the requester and the Bishopric notifying them. </a:t>
            </a:r>
          </a:p>
        </p:txBody>
      </p:sp>
      <p:pic>
        <p:nvPicPr>
          <p:cNvPr id="12" name="Picture 11"/>
          <p:cNvPicPr>
            <a:picLocks noChangeAspect="1"/>
          </p:cNvPicPr>
          <p:nvPr/>
        </p:nvPicPr>
        <p:blipFill>
          <a:blip r:embed="rId2"/>
          <a:stretch>
            <a:fillRect/>
          </a:stretch>
        </p:blipFill>
        <p:spPr>
          <a:xfrm>
            <a:off x="2522404" y="2831336"/>
            <a:ext cx="7147191" cy="2858876"/>
          </a:xfrm>
          <a:prstGeom prst="rect">
            <a:avLst/>
          </a:prstGeom>
        </p:spPr>
      </p:pic>
    </p:spTree>
    <p:extLst>
      <p:ext uri="{BB962C8B-B14F-4D97-AF65-F5344CB8AC3E}">
        <p14:creationId xmlns:p14="http://schemas.microsoft.com/office/powerpoint/2010/main" val="2299792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Callings</a:t>
            </a:r>
            <a:endParaRPr lang="en-US" dirty="0"/>
          </a:p>
        </p:txBody>
      </p:sp>
      <p:sp>
        <p:nvSpPr>
          <p:cNvPr id="3" name="TextBox 2"/>
          <p:cNvSpPr txBox="1"/>
          <p:nvPr/>
        </p:nvSpPr>
        <p:spPr>
          <a:xfrm>
            <a:off x="649995" y="1916935"/>
            <a:ext cx="11204154" cy="923330"/>
          </a:xfrm>
          <a:prstGeom prst="rect">
            <a:avLst/>
          </a:prstGeom>
          <a:noFill/>
        </p:spPr>
        <p:txBody>
          <a:bodyPr wrap="square" rtlCol="0">
            <a:spAutoFit/>
          </a:bodyPr>
          <a:lstStyle/>
          <a:p>
            <a:pPr marL="342900" indent="-342900">
              <a:buFont typeface="+mj-lt"/>
              <a:buAutoNum type="arabicPeriod"/>
            </a:pPr>
            <a:r>
              <a:rPr lang="en-US" dirty="0" smtClean="0"/>
              <a:t>From the Dashboard you will see the status of the callings</a:t>
            </a:r>
          </a:p>
          <a:p>
            <a:pPr marL="342900" indent="-342900">
              <a:buFont typeface="+mj-lt"/>
              <a:buAutoNum type="arabicPeriod"/>
            </a:pPr>
            <a:r>
              <a:rPr lang="en-US" dirty="0" smtClean="0"/>
              <a:t>When a calling is submitted you will see it under “Pending Bishopric Approval”</a:t>
            </a:r>
          </a:p>
          <a:p>
            <a:pPr marL="342900" indent="-342900">
              <a:buFont typeface="+mj-lt"/>
              <a:buAutoNum type="arabicPeriod"/>
            </a:pPr>
            <a:r>
              <a:rPr lang="en-US" dirty="0" smtClean="0"/>
              <a:t>Select view to start managing the callings</a:t>
            </a:r>
          </a:p>
        </p:txBody>
      </p:sp>
      <p:pic>
        <p:nvPicPr>
          <p:cNvPr id="4" name="Picture 3"/>
          <p:cNvPicPr>
            <a:picLocks noChangeAspect="1"/>
          </p:cNvPicPr>
          <p:nvPr/>
        </p:nvPicPr>
        <p:blipFill>
          <a:blip r:embed="rId2"/>
          <a:stretch>
            <a:fillRect/>
          </a:stretch>
        </p:blipFill>
        <p:spPr>
          <a:xfrm>
            <a:off x="728031" y="2840265"/>
            <a:ext cx="4657725" cy="2286000"/>
          </a:xfrm>
          <a:prstGeom prst="rect">
            <a:avLst/>
          </a:prstGeom>
        </p:spPr>
      </p:pic>
      <p:pic>
        <p:nvPicPr>
          <p:cNvPr id="5" name="Picture 4"/>
          <p:cNvPicPr>
            <a:picLocks noChangeAspect="1"/>
          </p:cNvPicPr>
          <p:nvPr/>
        </p:nvPicPr>
        <p:blipFill>
          <a:blip r:embed="rId3"/>
          <a:stretch>
            <a:fillRect/>
          </a:stretch>
        </p:blipFill>
        <p:spPr>
          <a:xfrm>
            <a:off x="728031" y="5252004"/>
            <a:ext cx="10563225" cy="981075"/>
          </a:xfrm>
          <a:prstGeom prst="rect">
            <a:avLst/>
          </a:prstGeom>
        </p:spPr>
      </p:pic>
    </p:spTree>
    <p:extLst>
      <p:ext uri="{BB962C8B-B14F-4D97-AF65-F5344CB8AC3E}">
        <p14:creationId xmlns:p14="http://schemas.microsoft.com/office/powerpoint/2010/main" val="1213430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Callings</a:t>
            </a:r>
            <a:endParaRPr lang="en-US" dirty="0"/>
          </a:p>
        </p:txBody>
      </p:sp>
      <p:sp>
        <p:nvSpPr>
          <p:cNvPr id="3" name="TextBox 2"/>
          <p:cNvSpPr txBox="1"/>
          <p:nvPr/>
        </p:nvSpPr>
        <p:spPr>
          <a:xfrm>
            <a:off x="649995" y="1916935"/>
            <a:ext cx="11204154" cy="369332"/>
          </a:xfrm>
          <a:prstGeom prst="rect">
            <a:avLst/>
          </a:prstGeom>
          <a:noFill/>
        </p:spPr>
        <p:txBody>
          <a:bodyPr wrap="square" rtlCol="0">
            <a:spAutoFit/>
          </a:bodyPr>
          <a:lstStyle/>
          <a:p>
            <a:pPr marL="342900" indent="-342900">
              <a:buFont typeface="+mj-lt"/>
              <a:buAutoNum type="arabicPeriod"/>
            </a:pPr>
            <a:r>
              <a:rPr lang="en-US" dirty="0" smtClean="0"/>
              <a:t>Select Manage under the Action tab</a:t>
            </a:r>
          </a:p>
        </p:txBody>
      </p:sp>
      <p:pic>
        <p:nvPicPr>
          <p:cNvPr id="5" name="Picture 4"/>
          <p:cNvPicPr>
            <a:picLocks noChangeAspect="1"/>
          </p:cNvPicPr>
          <p:nvPr/>
        </p:nvPicPr>
        <p:blipFill>
          <a:blip r:embed="rId2"/>
          <a:stretch>
            <a:fillRect/>
          </a:stretch>
        </p:blipFill>
        <p:spPr>
          <a:xfrm>
            <a:off x="649995" y="2512514"/>
            <a:ext cx="10563225" cy="981075"/>
          </a:xfrm>
          <a:prstGeom prst="rect">
            <a:avLst/>
          </a:prstGeom>
        </p:spPr>
      </p:pic>
      <p:sp>
        <p:nvSpPr>
          <p:cNvPr id="6" name="TextBox 5"/>
          <p:cNvSpPr txBox="1"/>
          <p:nvPr/>
        </p:nvSpPr>
        <p:spPr>
          <a:xfrm>
            <a:off x="649995" y="4185165"/>
            <a:ext cx="11204154" cy="369332"/>
          </a:xfrm>
          <a:prstGeom prst="rect">
            <a:avLst/>
          </a:prstGeom>
          <a:noFill/>
        </p:spPr>
        <p:txBody>
          <a:bodyPr wrap="square" rtlCol="0">
            <a:spAutoFit/>
          </a:bodyPr>
          <a:lstStyle/>
          <a:p>
            <a:pPr marL="342900" indent="-342900">
              <a:buFont typeface="+mj-lt"/>
              <a:buAutoNum type="arabicPeriod" startAt="2"/>
            </a:pPr>
            <a:r>
              <a:rPr lang="en-US" dirty="0" smtClean="0"/>
              <a:t>After the Bishop/Branch President considers the request, you select the decision “Approved or Not Approved”</a:t>
            </a:r>
          </a:p>
        </p:txBody>
      </p:sp>
      <p:pic>
        <p:nvPicPr>
          <p:cNvPr id="7" name="Picture 6"/>
          <p:cNvPicPr>
            <a:picLocks noChangeAspect="1"/>
          </p:cNvPicPr>
          <p:nvPr/>
        </p:nvPicPr>
        <p:blipFill>
          <a:blip r:embed="rId3"/>
          <a:stretch>
            <a:fillRect/>
          </a:stretch>
        </p:blipFill>
        <p:spPr>
          <a:xfrm>
            <a:off x="1008330" y="4596078"/>
            <a:ext cx="3895725" cy="904875"/>
          </a:xfrm>
          <a:prstGeom prst="rect">
            <a:avLst/>
          </a:prstGeom>
        </p:spPr>
      </p:pic>
    </p:spTree>
    <p:extLst>
      <p:ext uri="{BB962C8B-B14F-4D97-AF65-F5344CB8AC3E}">
        <p14:creationId xmlns:p14="http://schemas.microsoft.com/office/powerpoint/2010/main" val="3529528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Callings</a:t>
            </a:r>
            <a:endParaRPr lang="en-US" dirty="0"/>
          </a:p>
        </p:txBody>
      </p:sp>
      <p:sp>
        <p:nvSpPr>
          <p:cNvPr id="8" name="TextBox 7"/>
          <p:cNvSpPr txBox="1"/>
          <p:nvPr/>
        </p:nvSpPr>
        <p:spPr>
          <a:xfrm>
            <a:off x="493923" y="1729772"/>
            <a:ext cx="11204154" cy="923330"/>
          </a:xfrm>
          <a:prstGeom prst="rect">
            <a:avLst/>
          </a:prstGeom>
          <a:noFill/>
        </p:spPr>
        <p:txBody>
          <a:bodyPr wrap="square" rtlCol="0">
            <a:spAutoFit/>
          </a:bodyPr>
          <a:lstStyle/>
          <a:p>
            <a:pPr marL="342900" indent="-342900">
              <a:buFont typeface="+mj-lt"/>
              <a:buAutoNum type="arabicPeriod" startAt="3"/>
            </a:pPr>
            <a:r>
              <a:rPr lang="en-US" dirty="0" smtClean="0"/>
              <a:t>If the Bishop/Branch President approves the request, you assign the person that will interview and extend the calling and Save the Approval.  An email will be sent to the individual notifying them to interview and extend the calling.</a:t>
            </a:r>
          </a:p>
        </p:txBody>
      </p:sp>
      <p:pic>
        <p:nvPicPr>
          <p:cNvPr id="9" name="Picture 8"/>
          <p:cNvPicPr>
            <a:picLocks noChangeAspect="1"/>
          </p:cNvPicPr>
          <p:nvPr/>
        </p:nvPicPr>
        <p:blipFill>
          <a:blip r:embed="rId2"/>
          <a:stretch>
            <a:fillRect/>
          </a:stretch>
        </p:blipFill>
        <p:spPr>
          <a:xfrm>
            <a:off x="1875909" y="2400300"/>
            <a:ext cx="2752725" cy="990600"/>
          </a:xfrm>
          <a:prstGeom prst="rect">
            <a:avLst/>
          </a:prstGeom>
        </p:spPr>
      </p:pic>
      <p:pic>
        <p:nvPicPr>
          <p:cNvPr id="4" name="Picture 3"/>
          <p:cNvPicPr>
            <a:picLocks noChangeAspect="1"/>
          </p:cNvPicPr>
          <p:nvPr/>
        </p:nvPicPr>
        <p:blipFill>
          <a:blip r:embed="rId3"/>
          <a:stretch>
            <a:fillRect/>
          </a:stretch>
        </p:blipFill>
        <p:spPr>
          <a:xfrm>
            <a:off x="963574" y="3390900"/>
            <a:ext cx="7571185" cy="3274305"/>
          </a:xfrm>
          <a:prstGeom prst="rect">
            <a:avLst/>
          </a:prstGeom>
        </p:spPr>
      </p:pic>
    </p:spTree>
    <p:extLst>
      <p:ext uri="{BB962C8B-B14F-4D97-AF65-F5344CB8AC3E}">
        <p14:creationId xmlns:p14="http://schemas.microsoft.com/office/powerpoint/2010/main" val="1538171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Callings</a:t>
            </a:r>
            <a:endParaRPr lang="en-US" dirty="0"/>
          </a:p>
        </p:txBody>
      </p:sp>
      <p:sp>
        <p:nvSpPr>
          <p:cNvPr id="8" name="TextBox 7"/>
          <p:cNvSpPr txBox="1"/>
          <p:nvPr/>
        </p:nvSpPr>
        <p:spPr>
          <a:xfrm>
            <a:off x="493923" y="1729772"/>
            <a:ext cx="11204154" cy="369332"/>
          </a:xfrm>
          <a:prstGeom prst="rect">
            <a:avLst/>
          </a:prstGeom>
          <a:noFill/>
        </p:spPr>
        <p:txBody>
          <a:bodyPr wrap="square" rtlCol="0">
            <a:spAutoFit/>
          </a:bodyPr>
          <a:lstStyle/>
          <a:p>
            <a:pPr marL="800100" lvl="1" indent="-342900">
              <a:buFont typeface="+mj-lt"/>
              <a:buAutoNum type="alphaLcPeriod"/>
            </a:pPr>
            <a:r>
              <a:rPr lang="en-US" dirty="0" smtClean="0"/>
              <a:t>The person that receives the assignment can click on the link in the email to complete the process.</a:t>
            </a:r>
          </a:p>
        </p:txBody>
      </p:sp>
      <p:pic>
        <p:nvPicPr>
          <p:cNvPr id="4" name="Picture 3"/>
          <p:cNvPicPr>
            <a:picLocks noChangeAspect="1"/>
          </p:cNvPicPr>
          <p:nvPr/>
        </p:nvPicPr>
        <p:blipFill>
          <a:blip r:embed="rId2"/>
          <a:stretch>
            <a:fillRect/>
          </a:stretch>
        </p:blipFill>
        <p:spPr>
          <a:xfrm>
            <a:off x="493923" y="2304301"/>
            <a:ext cx="5702146" cy="2466003"/>
          </a:xfrm>
          <a:prstGeom prst="rect">
            <a:avLst/>
          </a:prstGeom>
        </p:spPr>
      </p:pic>
      <p:sp>
        <p:nvSpPr>
          <p:cNvPr id="5" name="Oval 4"/>
          <p:cNvSpPr/>
          <p:nvPr/>
        </p:nvSpPr>
        <p:spPr>
          <a:xfrm>
            <a:off x="838200" y="3899971"/>
            <a:ext cx="4339728" cy="21174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6096000" y="2304301"/>
            <a:ext cx="5862320" cy="3675043"/>
          </a:xfrm>
          <a:prstGeom prst="rect">
            <a:avLst/>
          </a:prstGeom>
        </p:spPr>
      </p:pic>
    </p:spTree>
    <p:extLst>
      <p:ext uri="{BB962C8B-B14F-4D97-AF65-F5344CB8AC3E}">
        <p14:creationId xmlns:p14="http://schemas.microsoft.com/office/powerpoint/2010/main" val="220001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par>
                          <p:cTn id="11" fill="hold">
                            <p:stCondLst>
                              <p:cond delay="1000"/>
                            </p:stCondLst>
                            <p:childTnLst>
                              <p:par>
                                <p:cTn id="12" presetID="10" presetClass="entr" presetSubtype="0" fill="hold" nodeType="afterEffect">
                                  <p:stCondLst>
                                    <p:cond delay="50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Callings</a:t>
            </a:r>
            <a:endParaRPr lang="en-US" dirty="0"/>
          </a:p>
        </p:txBody>
      </p:sp>
      <p:sp>
        <p:nvSpPr>
          <p:cNvPr id="6" name="TextBox 5"/>
          <p:cNvSpPr txBox="1"/>
          <p:nvPr/>
        </p:nvSpPr>
        <p:spPr>
          <a:xfrm>
            <a:off x="649995" y="1640267"/>
            <a:ext cx="11204154" cy="923330"/>
          </a:xfrm>
          <a:prstGeom prst="rect">
            <a:avLst/>
          </a:prstGeom>
          <a:noFill/>
        </p:spPr>
        <p:txBody>
          <a:bodyPr wrap="square" rtlCol="0">
            <a:spAutoFit/>
          </a:bodyPr>
          <a:lstStyle/>
          <a:p>
            <a:pPr marL="342900" indent="-342900">
              <a:buFont typeface="+mj-lt"/>
              <a:buAutoNum type="arabicPeriod" startAt="4"/>
            </a:pPr>
            <a:r>
              <a:rPr lang="en-US" dirty="0" smtClean="0"/>
              <a:t>After you select “view” from the dashboard, select “Manage” to continue the process until the calling has completed the entire process including the clerk entering the calling/release into “Leaders and Clerk Resources” (LCR) on lds.org.</a:t>
            </a:r>
          </a:p>
        </p:txBody>
      </p:sp>
      <p:pic>
        <p:nvPicPr>
          <p:cNvPr id="10" name="Picture 9"/>
          <p:cNvPicPr>
            <a:picLocks noChangeAspect="1"/>
          </p:cNvPicPr>
          <p:nvPr/>
        </p:nvPicPr>
        <p:blipFill>
          <a:blip r:embed="rId2"/>
          <a:stretch>
            <a:fillRect/>
          </a:stretch>
        </p:blipFill>
        <p:spPr>
          <a:xfrm>
            <a:off x="1008330" y="2621101"/>
            <a:ext cx="10382250" cy="914400"/>
          </a:xfrm>
          <a:prstGeom prst="rect">
            <a:avLst/>
          </a:prstGeom>
        </p:spPr>
      </p:pic>
      <p:pic>
        <p:nvPicPr>
          <p:cNvPr id="4" name="Picture 3"/>
          <p:cNvPicPr>
            <a:picLocks noChangeAspect="1"/>
          </p:cNvPicPr>
          <p:nvPr/>
        </p:nvPicPr>
        <p:blipFill>
          <a:blip r:embed="rId3"/>
          <a:stretch>
            <a:fillRect/>
          </a:stretch>
        </p:blipFill>
        <p:spPr>
          <a:xfrm>
            <a:off x="1137778" y="3527940"/>
            <a:ext cx="4035113" cy="3159500"/>
          </a:xfrm>
          <a:prstGeom prst="rect">
            <a:avLst/>
          </a:prstGeom>
        </p:spPr>
      </p:pic>
      <p:sp>
        <p:nvSpPr>
          <p:cNvPr id="9" name="Oval 8"/>
          <p:cNvSpPr/>
          <p:nvPr/>
        </p:nvSpPr>
        <p:spPr>
          <a:xfrm>
            <a:off x="8451668" y="2965830"/>
            <a:ext cx="1293223" cy="56967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304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Stake Calling Management</a:t>
            </a:r>
            <a:endParaRPr lang="en-US" b="1" dirty="0"/>
          </a:p>
        </p:txBody>
      </p:sp>
    </p:spTree>
    <p:extLst>
      <p:ext uri="{BB962C8B-B14F-4D97-AF65-F5344CB8AC3E}">
        <p14:creationId xmlns:p14="http://schemas.microsoft.com/office/powerpoint/2010/main" val="424088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Stake Callings</a:t>
            </a:r>
            <a:endParaRPr lang="en-US" dirty="0"/>
          </a:p>
        </p:txBody>
      </p:sp>
      <p:sp>
        <p:nvSpPr>
          <p:cNvPr id="8" name="TextBox 7"/>
          <p:cNvSpPr txBox="1"/>
          <p:nvPr/>
        </p:nvSpPr>
        <p:spPr>
          <a:xfrm>
            <a:off x="493923" y="1729772"/>
            <a:ext cx="11204154" cy="923330"/>
          </a:xfrm>
          <a:prstGeom prst="rect">
            <a:avLst/>
          </a:prstGeom>
          <a:noFill/>
        </p:spPr>
        <p:txBody>
          <a:bodyPr wrap="square" rtlCol="0">
            <a:spAutoFit/>
          </a:bodyPr>
          <a:lstStyle/>
          <a:p>
            <a:pPr marL="342900" indent="-342900">
              <a:buFont typeface="+mj-lt"/>
              <a:buAutoNum type="arabicPeriod"/>
            </a:pPr>
            <a:r>
              <a:rPr lang="en-US" dirty="0" smtClean="0"/>
              <a:t>Wards and Branches can submit </a:t>
            </a:r>
            <a:r>
              <a:rPr lang="en-US" dirty="0"/>
              <a:t>C</a:t>
            </a:r>
            <a:r>
              <a:rPr lang="en-US" dirty="0" smtClean="0"/>
              <a:t>allings/Priesthood Ordination requests to the Stake that need Stake Presidency approval.</a:t>
            </a:r>
          </a:p>
          <a:p>
            <a:pPr marL="342900" indent="-342900">
              <a:buFont typeface="+mj-lt"/>
              <a:buAutoNum type="arabicPeriod"/>
            </a:pPr>
            <a:r>
              <a:rPr lang="en-US" dirty="0" smtClean="0"/>
              <a:t>A link can be provided to each Ward and Branch to submit recommendations to the Stake.</a:t>
            </a:r>
          </a:p>
        </p:txBody>
      </p:sp>
      <p:sp>
        <p:nvSpPr>
          <p:cNvPr id="5" name="Rectangle 4"/>
          <p:cNvSpPr/>
          <p:nvPr/>
        </p:nvSpPr>
        <p:spPr>
          <a:xfrm>
            <a:off x="838200" y="2669569"/>
            <a:ext cx="5421869" cy="369332"/>
          </a:xfrm>
          <a:prstGeom prst="rect">
            <a:avLst/>
          </a:prstGeom>
        </p:spPr>
        <p:txBody>
          <a:bodyPr wrap="none">
            <a:spAutoFit/>
          </a:bodyPr>
          <a:lstStyle/>
          <a:p>
            <a:r>
              <a:rPr lang="en-US" dirty="0" smtClean="0"/>
              <a:t>Example: https://dalevilletest.ldscallings.com/index.cfm</a:t>
            </a:r>
            <a:endParaRPr lang="en-US" dirty="0"/>
          </a:p>
        </p:txBody>
      </p:sp>
      <p:pic>
        <p:nvPicPr>
          <p:cNvPr id="6" name="Picture 5"/>
          <p:cNvPicPr>
            <a:picLocks noChangeAspect="1"/>
          </p:cNvPicPr>
          <p:nvPr/>
        </p:nvPicPr>
        <p:blipFill>
          <a:blip r:embed="rId2"/>
          <a:stretch>
            <a:fillRect/>
          </a:stretch>
        </p:blipFill>
        <p:spPr>
          <a:xfrm>
            <a:off x="439527" y="3175612"/>
            <a:ext cx="9658062" cy="3358260"/>
          </a:xfrm>
          <a:prstGeom prst="rect">
            <a:avLst/>
          </a:prstGeom>
        </p:spPr>
      </p:pic>
    </p:spTree>
    <p:extLst>
      <p:ext uri="{BB962C8B-B14F-4D97-AF65-F5344CB8AC3E}">
        <p14:creationId xmlns:p14="http://schemas.microsoft.com/office/powerpoint/2010/main" val="173655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grpId="0" nodeType="afterEffect">
                                  <p:stCondLst>
                                    <p:cond delay="1000"/>
                                  </p:stCondLst>
                                  <p:iterate type="lt">
                                    <p:tmAbs val="100"/>
                                  </p:iterate>
                                  <p:childTnLst>
                                    <p:set>
                                      <p:cBhvr override="childStyle">
                                        <p:cTn id="6" dur="indefinite"/>
                                        <p:tgtEl>
                                          <p:spTgt spid="5"/>
                                        </p:tgtEl>
                                        <p:attrNameLst>
                                          <p:attrName>style.fontWeight</p:attrName>
                                        </p:attrNameLst>
                                      </p:cBhvr>
                                      <p:to>
                                        <p:strVal val="bold"/>
                                      </p:to>
                                    </p:set>
                                  </p:childTnLst>
                                </p:cTn>
                              </p:par>
                            </p:childTnLst>
                          </p:cTn>
                        </p:par>
                        <p:par>
                          <p:cTn id="7" fill="hold">
                            <p:stCondLst>
                              <p:cond delay="6500"/>
                            </p:stCondLst>
                            <p:childTnLst>
                              <p:par>
                                <p:cTn id="8" presetID="22" presetClass="entr" presetSubtype="1" fill="hold" nodeType="afterEffect">
                                  <p:stCondLst>
                                    <p:cond delay="50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Stake Callings</a:t>
            </a:r>
            <a:endParaRPr lang="en-US" dirty="0"/>
          </a:p>
        </p:txBody>
      </p:sp>
      <p:pic>
        <p:nvPicPr>
          <p:cNvPr id="3" name="Picture 2"/>
          <p:cNvPicPr>
            <a:picLocks noChangeAspect="1"/>
          </p:cNvPicPr>
          <p:nvPr/>
        </p:nvPicPr>
        <p:blipFill>
          <a:blip r:embed="rId2"/>
          <a:stretch>
            <a:fillRect/>
          </a:stretch>
        </p:blipFill>
        <p:spPr>
          <a:xfrm>
            <a:off x="191589" y="1598158"/>
            <a:ext cx="7795154" cy="3065282"/>
          </a:xfrm>
          <a:prstGeom prst="rect">
            <a:avLst/>
          </a:prstGeom>
        </p:spPr>
      </p:pic>
      <p:pic>
        <p:nvPicPr>
          <p:cNvPr id="4" name="Picture 3"/>
          <p:cNvPicPr>
            <a:picLocks noChangeAspect="1"/>
          </p:cNvPicPr>
          <p:nvPr/>
        </p:nvPicPr>
        <p:blipFill>
          <a:blip r:embed="rId3"/>
          <a:stretch>
            <a:fillRect/>
          </a:stretch>
        </p:blipFill>
        <p:spPr>
          <a:xfrm>
            <a:off x="3644537" y="2572362"/>
            <a:ext cx="7971200" cy="2785450"/>
          </a:xfrm>
          <a:prstGeom prst="rect">
            <a:avLst/>
          </a:prstGeom>
        </p:spPr>
      </p:pic>
    </p:spTree>
    <p:extLst>
      <p:ext uri="{BB962C8B-B14F-4D97-AF65-F5344CB8AC3E}">
        <p14:creationId xmlns:p14="http://schemas.microsoft.com/office/powerpoint/2010/main" val="1086669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Account</a:t>
            </a:r>
            <a:endParaRPr lang="en-US" dirty="0"/>
          </a:p>
        </p:txBody>
      </p:sp>
      <p:pic>
        <p:nvPicPr>
          <p:cNvPr id="3" name="Picture 2"/>
          <p:cNvPicPr>
            <a:picLocks noChangeAspect="1"/>
          </p:cNvPicPr>
          <p:nvPr/>
        </p:nvPicPr>
        <p:blipFill>
          <a:blip r:embed="rId2"/>
          <a:stretch>
            <a:fillRect/>
          </a:stretch>
        </p:blipFill>
        <p:spPr>
          <a:xfrm>
            <a:off x="1183108" y="2997678"/>
            <a:ext cx="9363075" cy="2581275"/>
          </a:xfrm>
          <a:prstGeom prst="rect">
            <a:avLst/>
          </a:prstGeom>
        </p:spPr>
      </p:pic>
      <p:sp>
        <p:nvSpPr>
          <p:cNvPr id="4" name="TextBox 3"/>
          <p:cNvSpPr txBox="1"/>
          <p:nvPr/>
        </p:nvSpPr>
        <p:spPr>
          <a:xfrm>
            <a:off x="649995" y="1916935"/>
            <a:ext cx="11204154" cy="646331"/>
          </a:xfrm>
          <a:prstGeom prst="rect">
            <a:avLst/>
          </a:prstGeom>
          <a:noFill/>
        </p:spPr>
        <p:txBody>
          <a:bodyPr wrap="square" rtlCol="0">
            <a:spAutoFit/>
          </a:bodyPr>
          <a:lstStyle/>
          <a:p>
            <a:pPr marL="342900" indent="-342900">
              <a:buFont typeface="+mj-lt"/>
              <a:buAutoNum type="arabicPeriod"/>
            </a:pPr>
            <a:r>
              <a:rPr lang="en-US" dirty="0" smtClean="0"/>
              <a:t>Complete the information requested</a:t>
            </a:r>
          </a:p>
          <a:p>
            <a:pPr marL="342900" indent="-342900">
              <a:buFont typeface="+mj-lt"/>
              <a:buAutoNum type="arabicPeriod"/>
            </a:pPr>
            <a:r>
              <a:rPr lang="en-US" dirty="0" smtClean="0"/>
              <a:t>Ensure you select “Stake” or “Ward” under “Type”</a:t>
            </a:r>
            <a:endParaRPr lang="en-US" dirty="0"/>
          </a:p>
        </p:txBody>
      </p:sp>
      <p:sp>
        <p:nvSpPr>
          <p:cNvPr id="5" name="Oval 4"/>
          <p:cNvSpPr/>
          <p:nvPr/>
        </p:nvSpPr>
        <p:spPr>
          <a:xfrm>
            <a:off x="1751681" y="3977089"/>
            <a:ext cx="2328862" cy="85931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2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Stake Callings</a:t>
            </a:r>
            <a:endParaRPr lang="en-US" dirty="0"/>
          </a:p>
        </p:txBody>
      </p:sp>
      <p:sp>
        <p:nvSpPr>
          <p:cNvPr id="8" name="TextBox 7"/>
          <p:cNvSpPr txBox="1"/>
          <p:nvPr/>
        </p:nvSpPr>
        <p:spPr>
          <a:xfrm>
            <a:off x="493923" y="1729772"/>
            <a:ext cx="11204154" cy="369332"/>
          </a:xfrm>
          <a:prstGeom prst="rect">
            <a:avLst/>
          </a:prstGeom>
          <a:noFill/>
        </p:spPr>
        <p:txBody>
          <a:bodyPr wrap="square" rtlCol="0">
            <a:spAutoFit/>
          </a:bodyPr>
          <a:lstStyle/>
          <a:p>
            <a:pPr marL="342900" indent="-342900">
              <a:buFont typeface="+mj-lt"/>
              <a:buAutoNum type="arabicPeriod"/>
            </a:pPr>
            <a:r>
              <a:rPr lang="en-US" dirty="0" smtClean="0"/>
              <a:t>When a request is submitted to the Stake an email will be sent to the Stake Presidency.</a:t>
            </a:r>
          </a:p>
        </p:txBody>
      </p:sp>
      <p:pic>
        <p:nvPicPr>
          <p:cNvPr id="3" name="Picture 2"/>
          <p:cNvPicPr>
            <a:picLocks noChangeAspect="1"/>
          </p:cNvPicPr>
          <p:nvPr/>
        </p:nvPicPr>
        <p:blipFill>
          <a:blip r:embed="rId2"/>
          <a:stretch>
            <a:fillRect/>
          </a:stretch>
        </p:blipFill>
        <p:spPr>
          <a:xfrm>
            <a:off x="493923" y="2306196"/>
            <a:ext cx="5701889" cy="2245607"/>
          </a:xfrm>
          <a:prstGeom prst="rect">
            <a:avLst/>
          </a:prstGeom>
        </p:spPr>
      </p:pic>
      <p:pic>
        <p:nvPicPr>
          <p:cNvPr id="4" name="Picture 3"/>
          <p:cNvPicPr>
            <a:picLocks noChangeAspect="1"/>
          </p:cNvPicPr>
          <p:nvPr/>
        </p:nvPicPr>
        <p:blipFill rotWithShape="1">
          <a:blip r:embed="rId3"/>
          <a:srcRect r="9276"/>
          <a:stretch/>
        </p:blipFill>
        <p:spPr>
          <a:xfrm>
            <a:off x="6246527" y="2306196"/>
            <a:ext cx="5451550" cy="2372804"/>
          </a:xfrm>
          <a:prstGeom prst="rect">
            <a:avLst/>
          </a:prstGeom>
        </p:spPr>
      </p:pic>
    </p:spTree>
    <p:extLst>
      <p:ext uri="{BB962C8B-B14F-4D97-AF65-F5344CB8AC3E}">
        <p14:creationId xmlns:p14="http://schemas.microsoft.com/office/powerpoint/2010/main" val="173389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1000"/>
                            </p:stCondLst>
                            <p:childTnLst>
                              <p:par>
                                <p:cTn id="8" presetID="22" presetClass="entr" presetSubtype="8" fill="hold" nodeType="afterEffect">
                                  <p:stCondLst>
                                    <p:cond delay="100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Stake Callings</a:t>
            </a:r>
            <a:endParaRPr lang="en-US" dirty="0"/>
          </a:p>
        </p:txBody>
      </p:sp>
      <p:sp>
        <p:nvSpPr>
          <p:cNvPr id="8" name="TextBox 7"/>
          <p:cNvSpPr txBox="1"/>
          <p:nvPr/>
        </p:nvSpPr>
        <p:spPr>
          <a:xfrm>
            <a:off x="493923" y="1729772"/>
            <a:ext cx="11204154" cy="369332"/>
          </a:xfrm>
          <a:prstGeom prst="rect">
            <a:avLst/>
          </a:prstGeom>
          <a:noFill/>
        </p:spPr>
        <p:txBody>
          <a:bodyPr wrap="square" rtlCol="0">
            <a:spAutoFit/>
          </a:bodyPr>
          <a:lstStyle/>
          <a:p>
            <a:r>
              <a:rPr lang="en-US" dirty="0" smtClean="0"/>
              <a:t>The Stake Dashboard will be updated with the actions pending Stake Presidency Approval.</a:t>
            </a:r>
          </a:p>
        </p:txBody>
      </p:sp>
      <p:pic>
        <p:nvPicPr>
          <p:cNvPr id="5" name="Picture 4"/>
          <p:cNvPicPr>
            <a:picLocks noChangeAspect="1"/>
          </p:cNvPicPr>
          <p:nvPr/>
        </p:nvPicPr>
        <p:blipFill>
          <a:blip r:embed="rId2"/>
          <a:stretch>
            <a:fillRect/>
          </a:stretch>
        </p:blipFill>
        <p:spPr>
          <a:xfrm>
            <a:off x="1495425" y="2662237"/>
            <a:ext cx="9201150" cy="1533525"/>
          </a:xfrm>
          <a:prstGeom prst="rect">
            <a:avLst/>
          </a:prstGeom>
        </p:spPr>
      </p:pic>
    </p:spTree>
    <p:extLst>
      <p:ext uri="{BB962C8B-B14F-4D97-AF65-F5344CB8AC3E}">
        <p14:creationId xmlns:p14="http://schemas.microsoft.com/office/powerpoint/2010/main" val="28843295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Stake Callings</a:t>
            </a:r>
            <a:endParaRPr lang="en-US" dirty="0"/>
          </a:p>
        </p:txBody>
      </p:sp>
      <p:sp>
        <p:nvSpPr>
          <p:cNvPr id="8" name="TextBox 7"/>
          <p:cNvSpPr txBox="1"/>
          <p:nvPr/>
        </p:nvSpPr>
        <p:spPr>
          <a:xfrm>
            <a:off x="493923" y="1729772"/>
            <a:ext cx="11204154" cy="646331"/>
          </a:xfrm>
          <a:prstGeom prst="rect">
            <a:avLst/>
          </a:prstGeom>
          <a:noFill/>
        </p:spPr>
        <p:txBody>
          <a:bodyPr wrap="square" rtlCol="0">
            <a:spAutoFit/>
          </a:bodyPr>
          <a:lstStyle/>
          <a:p>
            <a:r>
              <a:rPr lang="en-US" dirty="0" smtClean="0"/>
              <a:t>Once the Stake Presidency approves the recommendation an email will be sent to the High Council with a suspense to record their sustaining vote.</a:t>
            </a:r>
          </a:p>
        </p:txBody>
      </p:sp>
      <p:pic>
        <p:nvPicPr>
          <p:cNvPr id="3" name="Picture 2"/>
          <p:cNvPicPr>
            <a:picLocks noChangeAspect="1"/>
          </p:cNvPicPr>
          <p:nvPr/>
        </p:nvPicPr>
        <p:blipFill>
          <a:blip r:embed="rId2"/>
          <a:stretch>
            <a:fillRect/>
          </a:stretch>
        </p:blipFill>
        <p:spPr>
          <a:xfrm>
            <a:off x="493923" y="2592705"/>
            <a:ext cx="6715125" cy="2952750"/>
          </a:xfrm>
          <a:prstGeom prst="rect">
            <a:avLst/>
          </a:prstGeom>
        </p:spPr>
      </p:pic>
    </p:spTree>
    <p:extLst>
      <p:ext uri="{BB962C8B-B14F-4D97-AF65-F5344CB8AC3E}">
        <p14:creationId xmlns:p14="http://schemas.microsoft.com/office/powerpoint/2010/main" val="1350457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Stake Callings</a:t>
            </a:r>
            <a:endParaRPr lang="en-US" dirty="0"/>
          </a:p>
        </p:txBody>
      </p:sp>
      <p:sp>
        <p:nvSpPr>
          <p:cNvPr id="8" name="TextBox 7"/>
          <p:cNvSpPr txBox="1"/>
          <p:nvPr/>
        </p:nvSpPr>
        <p:spPr>
          <a:xfrm>
            <a:off x="493923" y="1729772"/>
            <a:ext cx="11204154" cy="369332"/>
          </a:xfrm>
          <a:prstGeom prst="rect">
            <a:avLst/>
          </a:prstGeom>
          <a:noFill/>
        </p:spPr>
        <p:txBody>
          <a:bodyPr wrap="square" rtlCol="0">
            <a:spAutoFit/>
          </a:bodyPr>
          <a:lstStyle/>
          <a:p>
            <a:r>
              <a:rPr lang="en-US" dirty="0" smtClean="0"/>
              <a:t>The High Counsel members will click on the link to record their vote .</a:t>
            </a:r>
          </a:p>
        </p:txBody>
      </p:sp>
      <p:pic>
        <p:nvPicPr>
          <p:cNvPr id="3" name="Picture 2"/>
          <p:cNvPicPr>
            <a:picLocks noChangeAspect="1"/>
          </p:cNvPicPr>
          <p:nvPr/>
        </p:nvPicPr>
        <p:blipFill>
          <a:blip r:embed="rId2"/>
          <a:stretch>
            <a:fillRect/>
          </a:stretch>
        </p:blipFill>
        <p:spPr>
          <a:xfrm>
            <a:off x="245729" y="2592705"/>
            <a:ext cx="5511353" cy="2423432"/>
          </a:xfrm>
          <a:prstGeom prst="rect">
            <a:avLst/>
          </a:prstGeom>
        </p:spPr>
      </p:pic>
      <p:sp>
        <p:nvSpPr>
          <p:cNvPr id="5" name="Oval 4"/>
          <p:cNvSpPr/>
          <p:nvPr/>
        </p:nvSpPr>
        <p:spPr>
          <a:xfrm>
            <a:off x="115100" y="4153989"/>
            <a:ext cx="1998617" cy="37882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a:srcRect r="37525"/>
          <a:stretch/>
        </p:blipFill>
        <p:spPr>
          <a:xfrm>
            <a:off x="6335153" y="2592705"/>
            <a:ext cx="5464962" cy="2612571"/>
          </a:xfrm>
          <a:prstGeom prst="rect">
            <a:avLst/>
          </a:prstGeom>
        </p:spPr>
      </p:pic>
    </p:spTree>
    <p:extLst>
      <p:ext uri="{BB962C8B-B14F-4D97-AF65-F5344CB8AC3E}">
        <p14:creationId xmlns:p14="http://schemas.microsoft.com/office/powerpoint/2010/main" val="40973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1500"/>
                            </p:stCondLst>
                            <p:childTnLst>
                              <p:par>
                                <p:cTn id="9" presetID="22" presetClass="entr" presetSubtype="4" fill="hold"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Stake Callings</a:t>
            </a:r>
            <a:endParaRPr lang="en-US" dirty="0"/>
          </a:p>
        </p:txBody>
      </p:sp>
      <p:sp>
        <p:nvSpPr>
          <p:cNvPr id="8" name="TextBox 7"/>
          <p:cNvSpPr txBox="1"/>
          <p:nvPr/>
        </p:nvSpPr>
        <p:spPr>
          <a:xfrm>
            <a:off x="493923" y="1729772"/>
            <a:ext cx="11204154" cy="923330"/>
          </a:xfrm>
          <a:prstGeom prst="rect">
            <a:avLst/>
          </a:prstGeom>
          <a:noFill/>
        </p:spPr>
        <p:txBody>
          <a:bodyPr wrap="square" rtlCol="0">
            <a:spAutoFit/>
          </a:bodyPr>
          <a:lstStyle/>
          <a:p>
            <a:r>
              <a:rPr lang="en-US" dirty="0" smtClean="0"/>
              <a:t>Once the High Counsel members have recorded their vote the </a:t>
            </a:r>
            <a:r>
              <a:rPr lang="en-US" dirty="0" err="1" smtClean="0"/>
              <a:t>ExSec</a:t>
            </a:r>
            <a:r>
              <a:rPr lang="en-US" dirty="0" smtClean="0"/>
              <a:t> or Clerk saves the HC Votes and the Stake Presidency saves the final approval and an email is automatically sent out to the person assigned to proceed with the interview.</a:t>
            </a:r>
          </a:p>
        </p:txBody>
      </p:sp>
      <p:pic>
        <p:nvPicPr>
          <p:cNvPr id="4" name="Picture 3"/>
          <p:cNvPicPr>
            <a:picLocks noChangeAspect="1"/>
          </p:cNvPicPr>
          <p:nvPr/>
        </p:nvPicPr>
        <p:blipFill>
          <a:blip r:embed="rId2"/>
          <a:stretch>
            <a:fillRect/>
          </a:stretch>
        </p:blipFill>
        <p:spPr>
          <a:xfrm>
            <a:off x="115100" y="3248705"/>
            <a:ext cx="5191125" cy="3286125"/>
          </a:xfrm>
          <a:prstGeom prst="rect">
            <a:avLst/>
          </a:prstGeom>
        </p:spPr>
      </p:pic>
      <p:sp>
        <p:nvSpPr>
          <p:cNvPr id="5" name="Oval 4"/>
          <p:cNvSpPr/>
          <p:nvPr/>
        </p:nvSpPr>
        <p:spPr>
          <a:xfrm>
            <a:off x="2822764" y="6008642"/>
            <a:ext cx="2075807" cy="5261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3"/>
          <a:srcRect r="54242"/>
          <a:stretch/>
        </p:blipFill>
        <p:spPr>
          <a:xfrm>
            <a:off x="5947547" y="3248705"/>
            <a:ext cx="5025254" cy="2038350"/>
          </a:xfrm>
          <a:prstGeom prst="rect">
            <a:avLst/>
          </a:prstGeom>
        </p:spPr>
      </p:pic>
    </p:spTree>
    <p:extLst>
      <p:ext uri="{BB962C8B-B14F-4D97-AF65-F5344CB8AC3E}">
        <p14:creationId xmlns:p14="http://schemas.microsoft.com/office/powerpoint/2010/main" val="404579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1500"/>
                            </p:stCondLst>
                            <p:childTnLst>
                              <p:par>
                                <p:cTn id="9" presetID="10" presetClass="entr" presetSubtype="0" fill="hold" nodeType="afterEffect">
                                  <p:stCondLst>
                                    <p:cond delay="10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Stake Callings</a:t>
            </a:r>
            <a:endParaRPr lang="en-US" dirty="0"/>
          </a:p>
        </p:txBody>
      </p:sp>
      <p:sp>
        <p:nvSpPr>
          <p:cNvPr id="8" name="TextBox 7"/>
          <p:cNvSpPr txBox="1"/>
          <p:nvPr/>
        </p:nvSpPr>
        <p:spPr>
          <a:xfrm>
            <a:off x="493923" y="1729772"/>
            <a:ext cx="11204154" cy="923330"/>
          </a:xfrm>
          <a:prstGeom prst="rect">
            <a:avLst/>
          </a:prstGeom>
          <a:noFill/>
        </p:spPr>
        <p:txBody>
          <a:bodyPr wrap="square" rtlCol="0">
            <a:spAutoFit/>
          </a:bodyPr>
          <a:lstStyle/>
          <a:p>
            <a:r>
              <a:rPr lang="en-US" dirty="0" smtClean="0"/>
              <a:t>Once the High Counsel members have recorded their vote the </a:t>
            </a:r>
            <a:r>
              <a:rPr lang="en-US" dirty="0" err="1" smtClean="0"/>
              <a:t>ExSec</a:t>
            </a:r>
            <a:r>
              <a:rPr lang="en-US" dirty="0" smtClean="0"/>
              <a:t> or Clerk saves the HC Votes and the Stake Presidency saves the final approval and an email is automatically sent out to the person assigned to proceed with the interview.</a:t>
            </a:r>
          </a:p>
        </p:txBody>
      </p:sp>
      <p:pic>
        <p:nvPicPr>
          <p:cNvPr id="3" name="Picture 2"/>
          <p:cNvPicPr>
            <a:picLocks noChangeAspect="1"/>
          </p:cNvPicPr>
          <p:nvPr/>
        </p:nvPicPr>
        <p:blipFill>
          <a:blip r:embed="rId2"/>
          <a:stretch>
            <a:fillRect/>
          </a:stretch>
        </p:blipFill>
        <p:spPr>
          <a:xfrm>
            <a:off x="2153194" y="2864440"/>
            <a:ext cx="7467600" cy="3114675"/>
          </a:xfrm>
          <a:prstGeom prst="rect">
            <a:avLst/>
          </a:prstGeom>
        </p:spPr>
      </p:pic>
      <p:sp>
        <p:nvSpPr>
          <p:cNvPr id="9" name="Oval 8"/>
          <p:cNvSpPr/>
          <p:nvPr/>
        </p:nvSpPr>
        <p:spPr>
          <a:xfrm>
            <a:off x="1617329" y="4963887"/>
            <a:ext cx="6808214" cy="4963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495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5307" y="200025"/>
            <a:ext cx="10715625" cy="6657975"/>
          </a:xfrm>
          <a:prstGeom prst="rect">
            <a:avLst/>
          </a:prstGeom>
        </p:spPr>
      </p:pic>
    </p:spTree>
    <p:extLst>
      <p:ext uri="{BB962C8B-B14F-4D97-AF65-F5344CB8AC3E}">
        <p14:creationId xmlns:p14="http://schemas.microsoft.com/office/powerpoint/2010/main" val="599608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Managing Stake Callings</a:t>
            </a:r>
            <a:endParaRPr lang="en-US" dirty="0"/>
          </a:p>
        </p:txBody>
      </p:sp>
      <p:sp>
        <p:nvSpPr>
          <p:cNvPr id="8" name="TextBox 7"/>
          <p:cNvSpPr txBox="1"/>
          <p:nvPr/>
        </p:nvSpPr>
        <p:spPr>
          <a:xfrm>
            <a:off x="493923" y="1729772"/>
            <a:ext cx="11204154" cy="646331"/>
          </a:xfrm>
          <a:prstGeom prst="rect">
            <a:avLst/>
          </a:prstGeom>
          <a:noFill/>
        </p:spPr>
        <p:txBody>
          <a:bodyPr wrap="square" rtlCol="0">
            <a:spAutoFit/>
          </a:bodyPr>
          <a:lstStyle/>
          <a:p>
            <a:r>
              <a:rPr lang="en-US" dirty="0" smtClean="0"/>
              <a:t>After all the actions have been completed the Stake Dashboard is updated and the clerk enters the data into LCR on lds.org.</a:t>
            </a:r>
          </a:p>
        </p:txBody>
      </p:sp>
      <p:pic>
        <p:nvPicPr>
          <p:cNvPr id="4" name="Picture 3"/>
          <p:cNvPicPr>
            <a:picLocks noChangeAspect="1"/>
          </p:cNvPicPr>
          <p:nvPr/>
        </p:nvPicPr>
        <p:blipFill>
          <a:blip r:embed="rId2"/>
          <a:stretch>
            <a:fillRect/>
          </a:stretch>
        </p:blipFill>
        <p:spPr>
          <a:xfrm>
            <a:off x="3566159" y="2376103"/>
            <a:ext cx="4708661" cy="4259828"/>
          </a:xfrm>
          <a:prstGeom prst="rect">
            <a:avLst/>
          </a:prstGeom>
        </p:spPr>
      </p:pic>
    </p:spTree>
    <p:extLst>
      <p:ext uri="{BB962C8B-B14F-4D97-AF65-F5344CB8AC3E}">
        <p14:creationId xmlns:p14="http://schemas.microsoft.com/office/powerpoint/2010/main" val="2369979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Account</a:t>
            </a:r>
            <a:endParaRPr lang="en-US" dirty="0"/>
          </a:p>
        </p:txBody>
      </p:sp>
      <p:sp>
        <p:nvSpPr>
          <p:cNvPr id="4" name="TextBox 3"/>
          <p:cNvSpPr txBox="1"/>
          <p:nvPr/>
        </p:nvSpPr>
        <p:spPr>
          <a:xfrm>
            <a:off x="649995" y="1916935"/>
            <a:ext cx="11204154" cy="923330"/>
          </a:xfrm>
          <a:prstGeom prst="rect">
            <a:avLst/>
          </a:prstGeom>
          <a:noFill/>
        </p:spPr>
        <p:txBody>
          <a:bodyPr wrap="square" rtlCol="0">
            <a:spAutoFit/>
          </a:bodyPr>
          <a:lstStyle/>
          <a:p>
            <a:pPr marL="342900" indent="-342900">
              <a:buFont typeface="+mj-lt"/>
              <a:buAutoNum type="arabicPeriod"/>
            </a:pPr>
            <a:r>
              <a:rPr lang="en-US" dirty="0" smtClean="0"/>
              <a:t>Select the country from the drop down menu</a:t>
            </a:r>
          </a:p>
          <a:p>
            <a:pPr marL="342900" indent="-342900">
              <a:buFont typeface="+mj-lt"/>
              <a:buAutoNum type="arabicPeriod"/>
            </a:pPr>
            <a:r>
              <a:rPr lang="en-US" dirty="0" smtClean="0"/>
              <a:t>Type in a custom name for the site (example test1ward) </a:t>
            </a:r>
          </a:p>
          <a:p>
            <a:r>
              <a:rPr lang="en-US" b="1" u="sng" dirty="0" smtClean="0"/>
              <a:t>Note: The site should only consist of letters and numbers, with no spaces.</a:t>
            </a:r>
            <a:endParaRPr lang="en-US" b="1" u="sng" dirty="0"/>
          </a:p>
        </p:txBody>
      </p:sp>
      <p:pic>
        <p:nvPicPr>
          <p:cNvPr id="6" name="Picture 5"/>
          <p:cNvPicPr>
            <a:picLocks noChangeAspect="1"/>
          </p:cNvPicPr>
          <p:nvPr/>
        </p:nvPicPr>
        <p:blipFill>
          <a:blip r:embed="rId2"/>
          <a:stretch>
            <a:fillRect/>
          </a:stretch>
        </p:blipFill>
        <p:spPr>
          <a:xfrm>
            <a:off x="649995" y="3677797"/>
            <a:ext cx="9220200" cy="1066800"/>
          </a:xfrm>
          <a:prstGeom prst="rect">
            <a:avLst/>
          </a:prstGeom>
        </p:spPr>
      </p:pic>
    </p:spTree>
    <p:extLst>
      <p:ext uri="{BB962C8B-B14F-4D97-AF65-F5344CB8AC3E}">
        <p14:creationId xmlns:p14="http://schemas.microsoft.com/office/powerpoint/2010/main" val="2200048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Log In</a:t>
            </a:r>
            <a:endParaRPr lang="en-US" dirty="0"/>
          </a:p>
        </p:txBody>
      </p:sp>
      <p:sp>
        <p:nvSpPr>
          <p:cNvPr id="4" name="TextBox 3"/>
          <p:cNvSpPr txBox="1"/>
          <p:nvPr/>
        </p:nvSpPr>
        <p:spPr>
          <a:xfrm>
            <a:off x="649995" y="1916935"/>
            <a:ext cx="11204154" cy="646331"/>
          </a:xfrm>
          <a:prstGeom prst="rect">
            <a:avLst/>
          </a:prstGeom>
          <a:noFill/>
        </p:spPr>
        <p:txBody>
          <a:bodyPr wrap="square" rtlCol="0">
            <a:spAutoFit/>
          </a:bodyPr>
          <a:lstStyle/>
          <a:p>
            <a:pPr marL="342900" indent="-342900">
              <a:buFont typeface="+mj-lt"/>
              <a:buAutoNum type="arabicPeriod"/>
            </a:pPr>
            <a:r>
              <a:rPr lang="en-US" dirty="0" smtClean="0"/>
              <a:t>Once your account has been created go to ldscallings.com</a:t>
            </a:r>
          </a:p>
          <a:p>
            <a:pPr marL="342900" indent="-342900">
              <a:buFont typeface="+mj-lt"/>
              <a:buAutoNum type="arabicPeriod"/>
            </a:pPr>
            <a:r>
              <a:rPr lang="en-US" dirty="0" smtClean="0"/>
              <a:t>Click “Log in” and enter your user name and password</a:t>
            </a:r>
            <a:endParaRPr lang="en-US" dirty="0"/>
          </a:p>
        </p:txBody>
      </p:sp>
      <p:pic>
        <p:nvPicPr>
          <p:cNvPr id="3" name="Picture 2"/>
          <p:cNvPicPr>
            <a:picLocks noChangeAspect="1"/>
          </p:cNvPicPr>
          <p:nvPr/>
        </p:nvPicPr>
        <p:blipFill>
          <a:blip r:embed="rId2"/>
          <a:stretch>
            <a:fillRect/>
          </a:stretch>
        </p:blipFill>
        <p:spPr>
          <a:xfrm>
            <a:off x="165253" y="2862852"/>
            <a:ext cx="6705600" cy="704850"/>
          </a:xfrm>
          <a:prstGeom prst="rect">
            <a:avLst/>
          </a:prstGeom>
        </p:spPr>
      </p:pic>
      <p:cxnSp>
        <p:nvCxnSpPr>
          <p:cNvPr id="7" name="Straight Arrow Connector 6"/>
          <p:cNvCxnSpPr/>
          <p:nvPr/>
        </p:nvCxnSpPr>
        <p:spPr>
          <a:xfrm>
            <a:off x="4241494" y="2563266"/>
            <a:ext cx="165253" cy="47738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703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Site Administration</a:t>
            </a:r>
            <a:endParaRPr lang="en-US" dirty="0"/>
          </a:p>
        </p:txBody>
      </p:sp>
      <p:sp>
        <p:nvSpPr>
          <p:cNvPr id="4" name="TextBox 3"/>
          <p:cNvSpPr txBox="1"/>
          <p:nvPr/>
        </p:nvSpPr>
        <p:spPr>
          <a:xfrm>
            <a:off x="649995" y="1916935"/>
            <a:ext cx="11204154" cy="646331"/>
          </a:xfrm>
          <a:prstGeom prst="rect">
            <a:avLst/>
          </a:prstGeom>
          <a:noFill/>
        </p:spPr>
        <p:txBody>
          <a:bodyPr wrap="square" rtlCol="0">
            <a:spAutoFit/>
          </a:bodyPr>
          <a:lstStyle/>
          <a:p>
            <a:pPr marL="342900" indent="-342900">
              <a:buFont typeface="+mj-lt"/>
              <a:buAutoNum type="arabicPeriod"/>
            </a:pPr>
            <a:r>
              <a:rPr lang="en-US" dirty="0" smtClean="0"/>
              <a:t>After you log in you will be at the “Dashboard”</a:t>
            </a:r>
          </a:p>
          <a:p>
            <a:pPr marL="342900" indent="-342900">
              <a:buFont typeface="+mj-lt"/>
              <a:buAutoNum type="arabicPeriod"/>
            </a:pPr>
            <a:r>
              <a:rPr lang="en-US" dirty="0" smtClean="0"/>
              <a:t>Click on Manage People or select</a:t>
            </a:r>
            <a:r>
              <a:rPr lang="en-US" dirty="0" smtClean="0"/>
              <a:t> "People" and add your Bishopric, Exec Sec, and Clerk/s</a:t>
            </a:r>
            <a:endParaRPr lang="en-US" dirty="0" smtClean="0"/>
          </a:p>
        </p:txBody>
      </p:sp>
      <p:pic>
        <p:nvPicPr>
          <p:cNvPr id="5" name="Picture 4"/>
          <p:cNvPicPr>
            <a:picLocks noChangeAspect="1"/>
          </p:cNvPicPr>
          <p:nvPr/>
        </p:nvPicPr>
        <p:blipFill rotWithShape="1">
          <a:blip r:embed="rId2"/>
          <a:srcRect r="33791" b="57280"/>
          <a:stretch/>
        </p:blipFill>
        <p:spPr>
          <a:xfrm>
            <a:off x="110168" y="2858991"/>
            <a:ext cx="3613533" cy="1261432"/>
          </a:xfrm>
          <a:prstGeom prst="rect">
            <a:avLst/>
          </a:prstGeom>
        </p:spPr>
      </p:pic>
      <p:pic>
        <p:nvPicPr>
          <p:cNvPr id="6" name="Picture 5"/>
          <p:cNvPicPr>
            <a:picLocks noChangeAspect="1"/>
          </p:cNvPicPr>
          <p:nvPr/>
        </p:nvPicPr>
        <p:blipFill rotWithShape="1">
          <a:blip r:embed="rId3"/>
          <a:srcRect r="41841"/>
          <a:stretch/>
        </p:blipFill>
        <p:spPr>
          <a:xfrm>
            <a:off x="3395260" y="2858991"/>
            <a:ext cx="4764107" cy="581025"/>
          </a:xfrm>
          <a:prstGeom prst="rect">
            <a:avLst/>
          </a:prstGeom>
        </p:spPr>
      </p:pic>
      <p:cxnSp>
        <p:nvCxnSpPr>
          <p:cNvPr id="7" name="Straight Arrow Connector 6"/>
          <p:cNvCxnSpPr/>
          <p:nvPr/>
        </p:nvCxnSpPr>
        <p:spPr>
          <a:xfrm>
            <a:off x="4583017" y="2563266"/>
            <a:ext cx="3294043" cy="40027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443210" y="2547571"/>
            <a:ext cx="1086022" cy="119816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4"/>
          <a:stretch>
            <a:fillRect/>
          </a:stretch>
        </p:blipFill>
        <p:spPr>
          <a:xfrm>
            <a:off x="110168" y="4512727"/>
            <a:ext cx="11001375" cy="1247775"/>
          </a:xfrm>
          <a:prstGeom prst="rect">
            <a:avLst/>
          </a:prstGeom>
        </p:spPr>
      </p:pic>
    </p:spTree>
    <p:extLst>
      <p:ext uri="{BB962C8B-B14F-4D97-AF65-F5344CB8AC3E}">
        <p14:creationId xmlns:p14="http://schemas.microsoft.com/office/powerpoint/2010/main" val="712937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Manage People</a:t>
            </a:r>
            <a:endParaRPr lang="en-US" dirty="0"/>
          </a:p>
        </p:txBody>
      </p:sp>
      <p:sp>
        <p:nvSpPr>
          <p:cNvPr id="4" name="TextBox 3"/>
          <p:cNvSpPr txBox="1"/>
          <p:nvPr/>
        </p:nvSpPr>
        <p:spPr>
          <a:xfrm>
            <a:off x="649995" y="1916935"/>
            <a:ext cx="11204154" cy="1200329"/>
          </a:xfrm>
          <a:prstGeom prst="rect">
            <a:avLst/>
          </a:prstGeom>
          <a:noFill/>
        </p:spPr>
        <p:txBody>
          <a:bodyPr wrap="square" rtlCol="0">
            <a:spAutoFit/>
          </a:bodyPr>
          <a:lstStyle/>
          <a:p>
            <a:pPr marL="342900" indent="-342900">
              <a:buFont typeface="+mj-lt"/>
              <a:buAutoNum type="arabicPeriod"/>
            </a:pPr>
            <a:r>
              <a:rPr lang="en-US" dirty="0" smtClean="0"/>
              <a:t>Click Add Person</a:t>
            </a:r>
          </a:p>
          <a:p>
            <a:pPr marL="342900" indent="-342900">
              <a:buFont typeface="+mj-lt"/>
              <a:buAutoNum type="arabicPeriod"/>
            </a:pPr>
            <a:r>
              <a:rPr lang="en-US" dirty="0" smtClean="0"/>
              <a:t>Fill in the information for your Bishopric, Clerks and </a:t>
            </a:r>
            <a:r>
              <a:rPr lang="en-US" dirty="0" err="1" smtClean="0"/>
              <a:t>ExecSec</a:t>
            </a:r>
            <a:r>
              <a:rPr lang="en-US" dirty="0" smtClean="0"/>
              <a:t>.  </a:t>
            </a:r>
          </a:p>
          <a:p>
            <a:pPr marL="342900" indent="-342900">
              <a:buFont typeface="+mj-lt"/>
              <a:buAutoNum type="arabicPeriod"/>
            </a:pPr>
            <a:r>
              <a:rPr lang="en-US" dirty="0" smtClean="0"/>
              <a:t>Under “Type” “Other” </a:t>
            </a:r>
            <a:r>
              <a:rPr lang="en-US" dirty="0" smtClean="0"/>
              <a:t>You can add your Ward Council Members if you want them to see the status of the callings they submit or recommend. </a:t>
            </a:r>
            <a:endParaRPr lang="en-US" dirty="0" smtClean="0"/>
          </a:p>
        </p:txBody>
      </p:sp>
      <p:pic>
        <p:nvPicPr>
          <p:cNvPr id="15" name="Picture 14"/>
          <p:cNvPicPr>
            <a:picLocks noChangeAspect="1"/>
          </p:cNvPicPr>
          <p:nvPr/>
        </p:nvPicPr>
        <p:blipFill>
          <a:blip r:embed="rId2"/>
          <a:stretch>
            <a:fillRect/>
          </a:stretch>
        </p:blipFill>
        <p:spPr>
          <a:xfrm>
            <a:off x="220336" y="4074154"/>
            <a:ext cx="11001375" cy="1247775"/>
          </a:xfrm>
          <a:prstGeom prst="rect">
            <a:avLst/>
          </a:prstGeom>
        </p:spPr>
      </p:pic>
      <p:pic>
        <p:nvPicPr>
          <p:cNvPr id="3" name="Picture 2"/>
          <p:cNvPicPr>
            <a:picLocks noChangeAspect="1"/>
          </p:cNvPicPr>
          <p:nvPr/>
        </p:nvPicPr>
        <p:blipFill>
          <a:blip r:embed="rId3"/>
          <a:stretch>
            <a:fillRect/>
          </a:stretch>
        </p:blipFill>
        <p:spPr>
          <a:xfrm>
            <a:off x="2319279" y="5177010"/>
            <a:ext cx="1714500" cy="1219200"/>
          </a:xfrm>
          <a:prstGeom prst="rect">
            <a:avLst/>
          </a:prstGeom>
        </p:spPr>
      </p:pic>
    </p:spTree>
    <p:extLst>
      <p:ext uri="{BB962C8B-B14F-4D97-AF65-F5344CB8AC3E}">
        <p14:creationId xmlns:p14="http://schemas.microsoft.com/office/powerpoint/2010/main" val="1778823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Permissions</a:t>
            </a:r>
            <a:endParaRPr lang="en-US" dirty="0"/>
          </a:p>
        </p:txBody>
      </p:sp>
      <p:sp>
        <p:nvSpPr>
          <p:cNvPr id="4" name="TextBox 3"/>
          <p:cNvSpPr txBox="1"/>
          <p:nvPr/>
        </p:nvSpPr>
        <p:spPr>
          <a:xfrm>
            <a:off x="649995" y="1916935"/>
            <a:ext cx="11204154" cy="1477328"/>
          </a:xfrm>
          <a:prstGeom prst="rect">
            <a:avLst/>
          </a:prstGeom>
          <a:noFill/>
        </p:spPr>
        <p:txBody>
          <a:bodyPr wrap="square" rtlCol="0">
            <a:spAutoFit/>
          </a:bodyPr>
          <a:lstStyle/>
          <a:p>
            <a:pPr marL="342900" indent="-342900">
              <a:buFont typeface="+mj-lt"/>
              <a:buAutoNum type="arabicPeriod"/>
            </a:pPr>
            <a:r>
              <a:rPr lang="en-US" dirty="0" smtClean="0"/>
              <a:t>For each individual you give them permissions based on their callings</a:t>
            </a:r>
          </a:p>
          <a:p>
            <a:pPr marL="342900" indent="-342900">
              <a:buFont typeface="+mj-lt"/>
              <a:buAutoNum type="arabicPeriod"/>
            </a:pPr>
            <a:r>
              <a:rPr lang="en-US" dirty="0" smtClean="0"/>
              <a:t>You should only select one side or the other (not both)</a:t>
            </a:r>
          </a:p>
          <a:p>
            <a:pPr marL="800100" lvl="1" indent="-342900">
              <a:buFont typeface="+mj-lt"/>
              <a:buAutoNum type="alphaLcPeriod"/>
            </a:pPr>
            <a:r>
              <a:rPr lang="en-US" dirty="0" smtClean="0"/>
              <a:t>Left side should be used for those whom submit callings requests or are assigned to call someone but need approval before calling them. (example EQ Secretary, teachers etc…)</a:t>
            </a:r>
          </a:p>
          <a:p>
            <a:pPr marL="800100" lvl="1" indent="-342900">
              <a:buFont typeface="+mj-lt"/>
              <a:buAutoNum type="alphaLcPeriod"/>
            </a:pPr>
            <a:r>
              <a:rPr lang="en-US" dirty="0" smtClean="0"/>
              <a:t>Right side permissions are used for Bishopric, Clerks and </a:t>
            </a:r>
            <a:r>
              <a:rPr lang="en-US" dirty="0" err="1" smtClean="0"/>
              <a:t>ExSec</a:t>
            </a:r>
            <a:r>
              <a:rPr lang="en-US" dirty="0" smtClean="0"/>
              <a:t>)</a:t>
            </a:r>
          </a:p>
        </p:txBody>
      </p:sp>
      <p:pic>
        <p:nvPicPr>
          <p:cNvPr id="6" name="Picture 5"/>
          <p:cNvPicPr>
            <a:picLocks noChangeAspect="1"/>
          </p:cNvPicPr>
          <p:nvPr/>
        </p:nvPicPr>
        <p:blipFill>
          <a:blip r:embed="rId2"/>
          <a:stretch>
            <a:fillRect/>
          </a:stretch>
        </p:blipFill>
        <p:spPr>
          <a:xfrm>
            <a:off x="243841" y="4336295"/>
            <a:ext cx="5638800" cy="1419225"/>
          </a:xfrm>
          <a:prstGeom prst="rect">
            <a:avLst/>
          </a:prstGeom>
        </p:spPr>
      </p:pic>
      <p:pic>
        <p:nvPicPr>
          <p:cNvPr id="9" name="Picture 8"/>
          <p:cNvPicPr>
            <a:picLocks noChangeAspect="1"/>
          </p:cNvPicPr>
          <p:nvPr/>
        </p:nvPicPr>
        <p:blipFill>
          <a:blip r:embed="rId3"/>
          <a:stretch>
            <a:fillRect/>
          </a:stretch>
        </p:blipFill>
        <p:spPr>
          <a:xfrm>
            <a:off x="6856796" y="4336295"/>
            <a:ext cx="2409825" cy="838200"/>
          </a:xfrm>
          <a:prstGeom prst="rect">
            <a:avLst/>
          </a:prstGeom>
        </p:spPr>
      </p:pic>
      <p:sp>
        <p:nvSpPr>
          <p:cNvPr id="7" name="Oval 6"/>
          <p:cNvSpPr/>
          <p:nvPr/>
        </p:nvSpPr>
        <p:spPr>
          <a:xfrm>
            <a:off x="1084217" y="3657770"/>
            <a:ext cx="5011783" cy="278221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723017" y="3792553"/>
            <a:ext cx="2570373" cy="19256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324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par>
                          <p:cTn id="15" fill="hold">
                            <p:stCondLst>
                              <p:cond delay="0"/>
                            </p:stCondLst>
                            <p:childTnLst>
                              <p:par>
                                <p:cTn id="16" presetID="22" presetClass="entr" presetSubtype="4"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Dashboard</a:t>
            </a:r>
            <a:endParaRPr lang="en-US" dirty="0"/>
          </a:p>
        </p:txBody>
      </p:sp>
      <p:sp>
        <p:nvSpPr>
          <p:cNvPr id="4" name="TextBox 3"/>
          <p:cNvSpPr txBox="1"/>
          <p:nvPr/>
        </p:nvSpPr>
        <p:spPr>
          <a:xfrm>
            <a:off x="649995" y="1916935"/>
            <a:ext cx="11204154" cy="369332"/>
          </a:xfrm>
          <a:prstGeom prst="rect">
            <a:avLst/>
          </a:prstGeom>
          <a:noFill/>
        </p:spPr>
        <p:txBody>
          <a:bodyPr wrap="square" rtlCol="0">
            <a:spAutoFit/>
          </a:bodyPr>
          <a:lstStyle/>
          <a:p>
            <a:pPr marL="342900" indent="-342900">
              <a:buFont typeface="+mj-lt"/>
              <a:buAutoNum type="arabicPeriod"/>
            </a:pPr>
            <a:r>
              <a:rPr lang="en-US" dirty="0" smtClean="0"/>
              <a:t>The Dashboard gives you a quick overview of the status of all the callings and Ordinations</a:t>
            </a:r>
          </a:p>
        </p:txBody>
      </p:sp>
      <p:pic>
        <p:nvPicPr>
          <p:cNvPr id="3" name="Picture 2"/>
          <p:cNvPicPr>
            <a:picLocks noChangeAspect="1"/>
          </p:cNvPicPr>
          <p:nvPr/>
        </p:nvPicPr>
        <p:blipFill>
          <a:blip r:embed="rId2"/>
          <a:stretch>
            <a:fillRect/>
          </a:stretch>
        </p:blipFill>
        <p:spPr>
          <a:xfrm>
            <a:off x="749015" y="2512514"/>
            <a:ext cx="5249514" cy="4150568"/>
          </a:xfrm>
          <a:prstGeom prst="rect">
            <a:avLst/>
          </a:prstGeom>
        </p:spPr>
      </p:pic>
      <p:pic>
        <p:nvPicPr>
          <p:cNvPr id="6" name="Picture 5"/>
          <p:cNvPicPr>
            <a:picLocks noChangeAspect="1"/>
          </p:cNvPicPr>
          <p:nvPr/>
        </p:nvPicPr>
        <p:blipFill>
          <a:blip r:embed="rId3"/>
          <a:stretch>
            <a:fillRect/>
          </a:stretch>
        </p:blipFill>
        <p:spPr>
          <a:xfrm>
            <a:off x="6207849" y="2512515"/>
            <a:ext cx="4739008" cy="4345486"/>
          </a:xfrm>
          <a:prstGeom prst="rect">
            <a:avLst/>
          </a:prstGeom>
        </p:spPr>
      </p:pic>
    </p:spTree>
    <p:extLst>
      <p:ext uri="{BB962C8B-B14F-4D97-AF65-F5344CB8AC3E}">
        <p14:creationId xmlns:p14="http://schemas.microsoft.com/office/powerpoint/2010/main" val="500953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Calling and Priesthood Ordinations</a:t>
            </a:r>
            <a:endParaRPr lang="en-US" dirty="0"/>
          </a:p>
        </p:txBody>
      </p:sp>
      <p:sp>
        <p:nvSpPr>
          <p:cNvPr id="3" name="TextBox 2"/>
          <p:cNvSpPr txBox="1"/>
          <p:nvPr/>
        </p:nvSpPr>
        <p:spPr>
          <a:xfrm>
            <a:off x="649995" y="1916935"/>
            <a:ext cx="11204154" cy="1754326"/>
          </a:xfrm>
          <a:prstGeom prst="rect">
            <a:avLst/>
          </a:prstGeom>
          <a:noFill/>
        </p:spPr>
        <p:txBody>
          <a:bodyPr wrap="square" rtlCol="0">
            <a:spAutoFit/>
          </a:bodyPr>
          <a:lstStyle/>
          <a:p>
            <a:pPr marL="342900" indent="-342900">
              <a:buFont typeface="+mj-lt"/>
              <a:buAutoNum type="arabicPeriod"/>
            </a:pPr>
            <a:r>
              <a:rPr lang="en-US" dirty="0" smtClean="0"/>
              <a:t>To submit a calling or Priesthood Ordination request you can do one of the following:</a:t>
            </a:r>
          </a:p>
          <a:p>
            <a:pPr marL="342900" indent="-342900">
              <a:buFont typeface="+mj-lt"/>
              <a:buAutoNum type="arabicPeriod"/>
            </a:pPr>
            <a:r>
              <a:rPr lang="en-US" dirty="0" smtClean="0"/>
              <a:t>From the dashboard:</a:t>
            </a:r>
          </a:p>
          <a:p>
            <a:pPr marL="800100" lvl="1" indent="-342900">
              <a:buFont typeface="+mj-lt"/>
              <a:buAutoNum type="alphaLcPeriod"/>
            </a:pPr>
            <a:r>
              <a:rPr lang="en-US" dirty="0" smtClean="0"/>
              <a:t>Under the Callings Summary select Calling Request Form and under the Ordinations Summary select Ordination Request Form</a:t>
            </a:r>
          </a:p>
          <a:p>
            <a:pPr marL="800100" lvl="1" indent="-342900">
              <a:buFont typeface="+mj-lt"/>
              <a:buAutoNum type="alphaLcPeriod"/>
            </a:pPr>
            <a:r>
              <a:rPr lang="en-US" dirty="0" smtClean="0"/>
              <a:t>Or go to your direct link you created (Example mytestward.ldscallings.com) and select Calling or Ordination form</a:t>
            </a:r>
          </a:p>
        </p:txBody>
      </p:sp>
      <p:pic>
        <p:nvPicPr>
          <p:cNvPr id="4" name="Picture 3"/>
          <p:cNvPicPr>
            <a:picLocks noChangeAspect="1"/>
          </p:cNvPicPr>
          <p:nvPr/>
        </p:nvPicPr>
        <p:blipFill>
          <a:blip r:embed="rId2"/>
          <a:stretch>
            <a:fillRect/>
          </a:stretch>
        </p:blipFill>
        <p:spPr>
          <a:xfrm>
            <a:off x="3955113" y="2750774"/>
            <a:ext cx="1571625" cy="342900"/>
          </a:xfrm>
          <a:prstGeom prst="rect">
            <a:avLst/>
          </a:prstGeom>
        </p:spPr>
      </p:pic>
      <p:pic>
        <p:nvPicPr>
          <p:cNvPr id="5" name="Picture 4"/>
          <p:cNvPicPr>
            <a:picLocks noChangeAspect="1"/>
          </p:cNvPicPr>
          <p:nvPr/>
        </p:nvPicPr>
        <p:blipFill>
          <a:blip r:embed="rId3"/>
          <a:stretch>
            <a:fillRect/>
          </a:stretch>
        </p:blipFill>
        <p:spPr>
          <a:xfrm>
            <a:off x="5630308" y="2750774"/>
            <a:ext cx="1790700" cy="381000"/>
          </a:xfrm>
          <a:prstGeom prst="rect">
            <a:avLst/>
          </a:prstGeom>
        </p:spPr>
      </p:pic>
      <p:pic>
        <p:nvPicPr>
          <p:cNvPr id="6" name="Picture 5"/>
          <p:cNvPicPr>
            <a:picLocks noChangeAspect="1"/>
          </p:cNvPicPr>
          <p:nvPr/>
        </p:nvPicPr>
        <p:blipFill rotWithShape="1">
          <a:blip r:embed="rId4"/>
          <a:srcRect t="24700" r="43358" b="19133"/>
          <a:stretch/>
        </p:blipFill>
        <p:spPr>
          <a:xfrm>
            <a:off x="489619" y="3670085"/>
            <a:ext cx="6263721" cy="1487277"/>
          </a:xfrm>
          <a:prstGeom prst="rect">
            <a:avLst/>
          </a:prstGeom>
        </p:spPr>
      </p:pic>
    </p:spTree>
    <p:extLst>
      <p:ext uri="{BB962C8B-B14F-4D97-AF65-F5344CB8AC3E}">
        <p14:creationId xmlns:p14="http://schemas.microsoft.com/office/powerpoint/2010/main" val="477390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1409</TotalTime>
  <Words>810</Words>
  <Application>Microsoft Office PowerPoint</Application>
  <PresentationFormat>Widescreen</PresentationFormat>
  <Paragraphs>70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LDS Callings</vt:lpstr>
      <vt:lpstr>New Account</vt:lpstr>
      <vt:lpstr>New Account</vt:lpstr>
      <vt:lpstr>Log In</vt:lpstr>
      <vt:lpstr>Site Administration</vt:lpstr>
      <vt:lpstr>Manage People</vt:lpstr>
      <vt:lpstr>Permissions</vt:lpstr>
      <vt:lpstr>Dashboard</vt:lpstr>
      <vt:lpstr>Calling and Priesthood Ordinations</vt:lpstr>
      <vt:lpstr>Calling Form</vt:lpstr>
      <vt:lpstr>Calling Form</vt:lpstr>
      <vt:lpstr>Managing Callings</vt:lpstr>
      <vt:lpstr>Managing Callings</vt:lpstr>
      <vt:lpstr>Managing Callings</vt:lpstr>
      <vt:lpstr>Managing Callings</vt:lpstr>
      <vt:lpstr>Managing Callings</vt:lpstr>
      <vt:lpstr>Stake Calling Management</vt:lpstr>
      <vt:lpstr>Managing Stake Callings</vt:lpstr>
      <vt:lpstr>Managing Stake Callings</vt:lpstr>
      <vt:lpstr>Managing Stake Callings</vt:lpstr>
      <vt:lpstr>Managing Stake Callings</vt:lpstr>
      <vt:lpstr>Managing Stake Callings</vt:lpstr>
      <vt:lpstr>Managing Stake Callings</vt:lpstr>
      <vt:lpstr>Managing Stake Callings</vt:lpstr>
      <vt:lpstr>Managing Stake Callings</vt:lpstr>
      <vt:lpstr>PowerPoint Presentation</vt:lpstr>
      <vt:lpstr>Managing Stake Callings</vt:lpstr>
    </vt:vector>
  </TitlesOfParts>
  <Company>CSRA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LDS Callings</dc:title>
  <dc:creator>Clubb, Timmy G</dc:creator>
  <cp:lastModifiedBy>Clubb, Timmy G</cp:lastModifiedBy>
  <cp:revision>36</cp:revision>
  <dcterms:created xsi:type="dcterms:W3CDTF">2018-04-24T13:54:33Z</dcterms:created>
  <dcterms:modified xsi:type="dcterms:W3CDTF">2018-04-25T13:23:40Z</dcterms:modified>
</cp:coreProperties>
</file>